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7" r:id="rId3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1C32"/>
    <a:srgbClr val="B38E5D"/>
    <a:srgbClr val="DDC9A3"/>
    <a:srgbClr val="9F2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FBF258E-09A6-4E6C-ABCB-4A23AD837CE8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D55ADD-2647-4C92-BEB1-78644709682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45835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81224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68098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3670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827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9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6375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886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38695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438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119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6426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0198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8028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354AB-7746-4A61-B133-2D06547E9CE2}" type="datetimeFigureOut">
              <a:rPr lang="es-MX" smtClean="0"/>
              <a:t>12/01/2026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4AB1E-19FA-415F-9174-3AFEAD8793AF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087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421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60073"/>
              </p:ext>
            </p:extLst>
          </p:nvPr>
        </p:nvGraphicFramePr>
        <p:xfrm>
          <a:off x="539552" y="980728"/>
          <a:ext cx="8280921" cy="5571836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407773191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9">
                  <a:extLst>
                    <a:ext uri="{9D8B030D-6E8A-4147-A177-3AD203B41FA5}">
                      <a16:colId xmlns:a16="http://schemas.microsoft.com/office/drawing/2014/main" val="129031549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78941317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993192168"/>
                    </a:ext>
                  </a:extLst>
                </a:gridCol>
              </a:tblGrid>
              <a:tr h="7831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ARCHIVO DE CONCENTRACIÓN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7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IDENTIFICACIÓN DE TRANSFERENCIA DOCUMENTAL</a:t>
                      </a:r>
                    </a:p>
                  </a:txBody>
                  <a:tcPr marL="81638" marR="81638" marT="42456" marB="42456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81638" marR="81638" marT="42456" marB="4245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31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Nombre de la Unidad Administrativa:</a:t>
                      </a: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701578"/>
                  </a:ext>
                </a:extLst>
              </a:tr>
              <a:tr h="576064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Nombre del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Área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generadora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</a:t>
                      </a: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oficio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   </a:t>
                      </a: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Fecha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del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Oficio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s-MX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830930"/>
                  </a:ext>
                </a:extLst>
              </a:tr>
              <a:tr h="40605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 de transferencia:</a:t>
                      </a: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es-MX" dirty="0"/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2470579"/>
                  </a:ext>
                </a:extLst>
              </a:tr>
              <a:tr h="576064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Tiempo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guarda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en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Archivo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Concentración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</a:t>
                      </a: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793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Valor documental primario</a:t>
                      </a: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</a:t>
                      </a: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F/C</a:t>
                      </a: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L/J</a:t>
                      </a: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2522"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045747"/>
                  </a:ext>
                </a:extLst>
              </a:tr>
              <a:tr h="1063042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</a:t>
                      </a:r>
                      <a:r>
                        <a:rPr kumimoji="0" lang="en-GB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3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____ / _____</a:t>
                      </a:r>
                      <a:endParaRPr kumimoji="0" lang="es-MX" sz="3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No. de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expedientes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que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contiene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la </a:t>
                      </a:r>
                      <a:r>
                        <a:rPr kumimoji="0" lang="en-GB" sz="1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</a:t>
                      </a:r>
                      <a:r>
                        <a:rPr kumimoji="0" lang="en-GB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   </a:t>
                      </a: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770" name="5 Rectángulo"/>
          <p:cNvSpPr>
            <a:spLocks noChangeArrowheads="1"/>
          </p:cNvSpPr>
          <p:nvPr/>
        </p:nvSpPr>
        <p:spPr bwMode="auto">
          <a:xfrm>
            <a:off x="539552" y="332656"/>
            <a:ext cx="8280919" cy="541702"/>
          </a:xfrm>
          <a:prstGeom prst="rect">
            <a:avLst/>
          </a:prstGeom>
          <a:solidFill>
            <a:srgbClr val="B38E5D"/>
          </a:solidFill>
          <a:ln>
            <a:noFill/>
          </a:ln>
        </p:spPr>
        <p:txBody>
          <a:bodyPr wrap="square" lIns="82945" tIns="41473" rIns="82945" bIns="41473">
            <a:spAutoFit/>
          </a:bodyPr>
          <a:lstStyle/>
          <a:p>
            <a:pPr algn="ctr">
              <a:lnSpc>
                <a:spcPct val="93000"/>
              </a:lnSpc>
              <a:spcBef>
                <a:spcPts val="1474"/>
              </a:spcBef>
              <a:buClr>
                <a:srgbClr val="D60093"/>
              </a:buClr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1600" dirty="0" smtClean="0">
                <a:solidFill>
                  <a:schemeClr val="bg1"/>
                </a:solidFill>
                <a:latin typeface="Montserrat" panose="00000500000000000000" pitchFamily="2" charset="0"/>
                <a:ea typeface="Lucida Sans Unicode" pitchFamily="34" charset="0"/>
                <a:cs typeface="Lucida Sans Unicode" pitchFamily="34" charset="0"/>
              </a:rPr>
              <a:t>“CÉDULA </a:t>
            </a:r>
            <a:r>
              <a:rPr lang="en-GB" sz="1600" dirty="0">
                <a:solidFill>
                  <a:schemeClr val="bg1"/>
                </a:solidFill>
                <a:latin typeface="Montserrat" panose="00000500000000000000" pitchFamily="2" charset="0"/>
                <a:ea typeface="Lucida Sans Unicode" pitchFamily="34" charset="0"/>
                <a:cs typeface="Lucida Sans Unicode" pitchFamily="34" charset="0"/>
              </a:rPr>
              <a:t>DE IDENTIFICACIÓN DE CAJAS DE TRANSFERENCIA DOCUMENTAL PRIMARIA”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121" y="980728"/>
            <a:ext cx="1778490" cy="733844"/>
          </a:xfrm>
          <a:prstGeom prst="rect">
            <a:avLst/>
          </a:prstGeom>
        </p:spPr>
      </p:pic>
      <p:pic>
        <p:nvPicPr>
          <p:cNvPr id="8" name="Imagen 7"/>
          <p:cNvPicPr/>
          <p:nvPr/>
        </p:nvPicPr>
        <p:blipFill rotWithShape="1">
          <a:blip r:embed="rId4"/>
          <a:srcRect l="6961" t="2443" r="15635" b="6450"/>
          <a:stretch/>
        </p:blipFill>
        <p:spPr bwMode="auto">
          <a:xfrm>
            <a:off x="7236296" y="1009914"/>
            <a:ext cx="1512168" cy="67547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3647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4421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264568"/>
              </p:ext>
            </p:extLst>
          </p:nvPr>
        </p:nvGraphicFramePr>
        <p:xfrm>
          <a:off x="449913" y="823979"/>
          <a:ext cx="8324838" cy="5876754"/>
        </p:xfrm>
        <a:graphic>
          <a:graphicData uri="http://schemas.openxmlformats.org/drawingml/2006/table">
            <a:tbl>
              <a:tblPr/>
              <a:tblGrid>
                <a:gridCol w="14353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274">
                  <a:extLst>
                    <a:ext uri="{9D8B030D-6E8A-4147-A177-3AD203B41FA5}">
                      <a16:colId xmlns:a16="http://schemas.microsoft.com/office/drawing/2014/main" val="4077731915"/>
                    </a:ext>
                  </a:extLst>
                </a:gridCol>
                <a:gridCol w="789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425">
                  <a:extLst>
                    <a:ext uri="{9D8B030D-6E8A-4147-A177-3AD203B41FA5}">
                      <a16:colId xmlns:a16="http://schemas.microsoft.com/office/drawing/2014/main" val="1709810133"/>
                    </a:ext>
                  </a:extLst>
                </a:gridCol>
                <a:gridCol w="1506915">
                  <a:extLst>
                    <a:ext uri="{9D8B030D-6E8A-4147-A177-3AD203B41FA5}">
                      <a16:colId xmlns:a16="http://schemas.microsoft.com/office/drawing/2014/main" val="3789413171"/>
                    </a:ext>
                  </a:extLst>
                </a:gridCol>
                <a:gridCol w="143698">
                  <a:extLst>
                    <a:ext uri="{9D8B030D-6E8A-4147-A177-3AD203B41FA5}">
                      <a16:colId xmlns:a16="http://schemas.microsoft.com/office/drawing/2014/main" val="2993192168"/>
                    </a:ext>
                  </a:extLst>
                </a:gridCol>
                <a:gridCol w="1291785">
                  <a:extLst>
                    <a:ext uri="{9D8B030D-6E8A-4147-A177-3AD203B41FA5}">
                      <a16:colId xmlns:a16="http://schemas.microsoft.com/office/drawing/2014/main" val="1589809589"/>
                    </a:ext>
                  </a:extLst>
                </a:gridCol>
              </a:tblGrid>
              <a:tr h="5246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ARCHIVO DE CONCENTRACIÓN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5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IDENTIFICACIÓN DE TRANSFERENCIA DOCUMENTAL</a:t>
                      </a:r>
                      <a:endParaRPr kumimoji="0" lang="es-MX" sz="1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s-MX" sz="17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 marL="81638" marR="81638" marT="42456" marB="42456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95"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Nombre de la Unidad Administrativa:</a:t>
                      </a: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Anotar el nombre de la Unidad Administrativa u Órgano Administrativo Desconcentrado que realiza la transferencia.</a:t>
                      </a: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6701578"/>
                  </a:ext>
                </a:extLst>
              </a:tr>
              <a:tr h="500763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Nombre del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Área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generadora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</a:t>
                      </a:r>
                      <a:endParaRPr kumimoji="0" lang="es-MX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Anotar el nombre del área generadora de los expedientes a transferir (Dirección de Área, Subdirección, Departamento, etc.).</a:t>
                      </a: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6171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oficio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Asentar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el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que le designó la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Unidad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Administrativa u Órgano Administrativo Desconcentrado al oficio de solicitud de transferencia. </a:t>
                      </a:r>
                      <a:endParaRPr kumimoji="0" lang="es-MX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Fecha</a:t>
                      </a:r>
                      <a:r>
                        <a:rPr kumimoji="0" lang="en-GB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del </a:t>
                      </a:r>
                      <a:r>
                        <a:rPr kumimoji="0" lang="en-GB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Oficio</a:t>
                      </a: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Anotar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la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fecha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del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oficio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solicitud de </a:t>
                      </a:r>
                      <a:r>
                        <a:rPr kumimoji="0" lang="es-MX" sz="11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transferencia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documental.</a:t>
                      </a:r>
                      <a:endParaRPr kumimoji="0" lang="es-MX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830930"/>
                  </a:ext>
                </a:extLst>
              </a:tr>
              <a:tr h="1112723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Tiempo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guarda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s-MX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en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Archivo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Concentración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</a:t>
                      </a: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Con base en el Inventario de Transferencia Documental, registrar una de las 2 opciones:</a:t>
                      </a:r>
                    </a:p>
                    <a:p>
                      <a:pPr marL="285750" marR="0" lvl="0" indent="-28575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Pct val="70000"/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El plazo de conservación de los expedientes en el Archivo de Concentración.</a:t>
                      </a:r>
                    </a:p>
                    <a:p>
                      <a:pPr marL="285750" marR="0" lvl="0" indent="-28575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Tx/>
                        <a:buSzPct val="70000"/>
                        <a:buFont typeface="Wingdings" panose="05000000000000000000" pitchFamily="2" charset="2"/>
                        <a:buChar char="v"/>
                        <a:tabLst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Para baja definitiva por haber cumplido su vigencia documental. </a:t>
                      </a:r>
                      <a:endParaRPr kumimoji="0" lang="es-MX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107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transferencia</a:t>
                      </a:r>
                      <a:r>
                        <a:rPr kumimoji="0" lang="en-GB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endParaRPr kumimoji="0" lang="en-GB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Tx/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s-MX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Colocar el número de transferencia asignado</a:t>
                      </a:r>
                      <a:endParaRPr kumimoji="0" lang="es-MX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614868"/>
                  </a:ext>
                </a:extLst>
              </a:tr>
              <a:tr h="342128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Valor documental primario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En el recuadro correspondiente marcar con una “X” el valor o valores documentales de los expedientes contenidos en la caja.</a:t>
                      </a:r>
                      <a:endParaRPr kumimoji="0" lang="es-MX" sz="16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</a:t>
                      </a: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F/C</a:t>
                      </a: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L/J</a:t>
                      </a: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003"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691C32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Administrativo</a:t>
                      </a: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Fiscal o Contable</a:t>
                      </a: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425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Legal o Jurídico</a:t>
                      </a: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045747"/>
                  </a:ext>
                </a:extLst>
              </a:tr>
              <a:tr h="1107085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 ____ / _____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Anotar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el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la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que se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rotula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con la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Cédula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,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separando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con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una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diagonal, el total de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cajas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a </a:t>
                      </a:r>
                      <a:r>
                        <a:rPr kumimoji="0" lang="en-GB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transferir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1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Ejemplo</a:t>
                      </a:r>
                      <a:r>
                        <a:rPr kumimoji="0" lang="en-GB" sz="11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</a:t>
                      </a:r>
                      <a:r>
                        <a:rPr kumimoji="0" lang="en-GB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14/25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Pct val="4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 </a:t>
                      </a:r>
                      <a:r>
                        <a:rPr kumimoji="0" lang="en-GB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modificar</a:t>
                      </a: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el </a:t>
                      </a:r>
                      <a:r>
                        <a:rPr kumimoji="0" lang="en-GB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tamaño</a:t>
                      </a: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la </a:t>
                      </a:r>
                      <a:r>
                        <a:rPr kumimoji="0" lang="en-GB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letra</a:t>
                      </a: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en</a:t>
                      </a: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el </a:t>
                      </a:r>
                      <a:r>
                        <a:rPr kumimoji="0" lang="en-GB" sz="11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formato</a:t>
                      </a:r>
                      <a:r>
                        <a:rPr kumimoji="0" lang="en-GB" sz="11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editable. </a:t>
                      </a:r>
                      <a:endParaRPr kumimoji="0" lang="es-MX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/>
                      <a:endParaRPr kumimoji="0" lang="es-MX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No. de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expedientes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que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contiene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la </a:t>
                      </a:r>
                      <a:r>
                        <a:rPr kumimoji="0" lang="en-GB" sz="16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</a:t>
                      </a:r>
                      <a:r>
                        <a:rPr kumimoji="0" lang="en-GB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691C32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: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Asentar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el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número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de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expedientes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que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contiene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la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caja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identificada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 con la </a:t>
                      </a:r>
                      <a:r>
                        <a:rPr kumimoji="0" lang="en-GB" sz="11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Cédula</a:t>
                      </a: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tserrat" panose="00000500000000000000" pitchFamily="2" charset="0"/>
                          <a:ea typeface="Lucida Sans Unicode" pitchFamily="34" charset="0"/>
                          <a:cs typeface="Lucida Sans Unicode" pitchFamily="34" charset="0"/>
                        </a:rPr>
                        <a:t>. </a:t>
                      </a:r>
                      <a:endParaRPr kumimoji="0" lang="es-MX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panose="00000500000000000000" pitchFamily="2" charset="0"/>
                        <a:ea typeface="Lucida Sans Unicode" pitchFamily="34" charset="0"/>
                        <a:cs typeface="Lucida Sans Unicode" pitchFamily="34" charset="0"/>
                      </a:endParaRPr>
                    </a:p>
                  </a:txBody>
                  <a:tcPr marL="81638" marR="81638" marT="42456" marB="4245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770" name="5 Rectángulo"/>
          <p:cNvSpPr>
            <a:spLocks noChangeArrowheads="1"/>
          </p:cNvSpPr>
          <p:nvPr/>
        </p:nvSpPr>
        <p:spPr bwMode="auto">
          <a:xfrm>
            <a:off x="493832" y="210694"/>
            <a:ext cx="8280919" cy="541702"/>
          </a:xfrm>
          <a:prstGeom prst="rect">
            <a:avLst/>
          </a:prstGeom>
          <a:solidFill>
            <a:srgbClr val="B38E5D"/>
          </a:solidFill>
          <a:ln>
            <a:noFill/>
          </a:ln>
        </p:spPr>
        <p:txBody>
          <a:bodyPr wrap="square" lIns="82945" tIns="41473" rIns="82945" bIns="41473">
            <a:spAutoFit/>
          </a:bodyPr>
          <a:lstStyle/>
          <a:p>
            <a:pPr algn="ctr">
              <a:lnSpc>
                <a:spcPct val="93000"/>
              </a:lnSpc>
              <a:spcBef>
                <a:spcPts val="1474"/>
              </a:spcBef>
              <a:buClr>
                <a:srgbClr val="D60093"/>
              </a:buClr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</a:pPr>
            <a:r>
              <a:rPr lang="en-GB" sz="1600" b="1" dirty="0">
                <a:solidFill>
                  <a:schemeClr val="bg1"/>
                </a:solidFill>
                <a:latin typeface="Montserrat" panose="00000500000000000000" pitchFamily="2" charset="0"/>
                <a:ea typeface="Lucida Sans Unicode" pitchFamily="34" charset="0"/>
                <a:cs typeface="Lucida Sans Unicode" pitchFamily="34" charset="0"/>
              </a:rPr>
              <a:t>INSTRUCTIVO DE LA “CÉDULA DE IDENTIFICACIÓN DE CAJAS DE TRANSFERENCIA DOCUMENTAL PRIMARIA”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592" y="816835"/>
            <a:ext cx="1360104" cy="561209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 rotWithShape="1">
          <a:blip r:embed="rId4"/>
          <a:srcRect l="6961" t="2443" r="15635" b="6450"/>
          <a:stretch/>
        </p:blipFill>
        <p:spPr bwMode="auto">
          <a:xfrm>
            <a:off x="7596336" y="875048"/>
            <a:ext cx="1100162" cy="44478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31305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341</Words>
  <Application>Microsoft Office PowerPoint</Application>
  <PresentationFormat>Presentación en pantalla (4:3)</PresentationFormat>
  <Paragraphs>43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Lucida Sans Unicode</vt:lpstr>
      <vt:lpstr>Montserrat</vt:lpstr>
      <vt:lpstr>Wingdings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Betanzos</dc:creator>
  <cp:lastModifiedBy>Augusto Iván Jasso Sánchez</cp:lastModifiedBy>
  <cp:revision>58</cp:revision>
  <cp:lastPrinted>2015-02-16T20:10:25Z</cp:lastPrinted>
  <dcterms:created xsi:type="dcterms:W3CDTF">2013-11-27T00:46:05Z</dcterms:created>
  <dcterms:modified xsi:type="dcterms:W3CDTF">2026-01-12T17:02:22Z</dcterms:modified>
</cp:coreProperties>
</file>